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34" r:id="rId2"/>
    <p:sldId id="256" r:id="rId3"/>
    <p:sldId id="264" r:id="rId4"/>
    <p:sldId id="258" r:id="rId5"/>
    <p:sldId id="257" r:id="rId6"/>
    <p:sldId id="260" r:id="rId7"/>
    <p:sldId id="261" r:id="rId8"/>
    <p:sldId id="262" r:id="rId9"/>
    <p:sldId id="263" r:id="rId10"/>
    <p:sldId id="259" r:id="rId11"/>
    <p:sldId id="265" r:id="rId12"/>
    <p:sldId id="266" r:id="rId13"/>
    <p:sldId id="275" r:id="rId14"/>
    <p:sldId id="267" r:id="rId15"/>
    <p:sldId id="27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9" r:id="rId25"/>
    <p:sldId id="280" r:id="rId26"/>
    <p:sldId id="281" r:id="rId27"/>
    <p:sldId id="282" r:id="rId28"/>
    <p:sldId id="277" r:id="rId29"/>
    <p:sldId id="284" r:id="rId30"/>
    <p:sldId id="285" r:id="rId31"/>
    <p:sldId id="286" r:id="rId32"/>
    <p:sldId id="292" r:id="rId33"/>
    <p:sldId id="296" r:id="rId34"/>
    <p:sldId id="299" r:id="rId35"/>
    <p:sldId id="297" r:id="rId36"/>
    <p:sldId id="298" r:id="rId37"/>
    <p:sldId id="300" r:id="rId38"/>
    <p:sldId id="301" r:id="rId39"/>
    <p:sldId id="309" r:id="rId40"/>
    <p:sldId id="295" r:id="rId41"/>
    <p:sldId id="310" r:id="rId42"/>
    <p:sldId id="311" r:id="rId43"/>
    <p:sldId id="312" r:id="rId44"/>
    <p:sldId id="313" r:id="rId45"/>
    <p:sldId id="314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9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9B9D8-00C4-412D-A45E-1617BCD72B3A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9B9D8-00C4-412D-A45E-1617BCD72B3A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jpeg"/><Relationship Id="rId26" Type="http://schemas.openxmlformats.org/officeDocument/2006/relationships/image" Target="../media/image100.jpeg"/><Relationship Id="rId3" Type="http://schemas.openxmlformats.org/officeDocument/2006/relationships/image" Target="../media/image79.jpeg"/><Relationship Id="rId21" Type="http://schemas.openxmlformats.org/officeDocument/2006/relationships/image" Target="../media/image95.jpe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17" Type="http://schemas.openxmlformats.org/officeDocument/2006/relationships/image" Target="../media/image91.jpeg"/><Relationship Id="rId25" Type="http://schemas.openxmlformats.org/officeDocument/2006/relationships/image" Target="../media/image99.jpeg"/><Relationship Id="rId2" Type="http://schemas.openxmlformats.org/officeDocument/2006/relationships/image" Target="../media/image78.jpeg"/><Relationship Id="rId16" Type="http://schemas.openxmlformats.org/officeDocument/2006/relationships/image" Target="../media/image90.jpeg"/><Relationship Id="rId20" Type="http://schemas.openxmlformats.org/officeDocument/2006/relationships/image" Target="../media/image94.jpeg"/><Relationship Id="rId29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85.jpeg"/><Relationship Id="rId24" Type="http://schemas.openxmlformats.org/officeDocument/2006/relationships/image" Target="../media/image98.jpeg"/><Relationship Id="rId5" Type="http://schemas.openxmlformats.org/officeDocument/2006/relationships/image" Target="../media/image80.jpeg"/><Relationship Id="rId15" Type="http://schemas.openxmlformats.org/officeDocument/2006/relationships/image" Target="../media/image89.jpeg"/><Relationship Id="rId23" Type="http://schemas.openxmlformats.org/officeDocument/2006/relationships/image" Target="../media/image97.jpeg"/><Relationship Id="rId28" Type="http://schemas.openxmlformats.org/officeDocument/2006/relationships/image" Target="../media/image102.jpeg"/><Relationship Id="rId10" Type="http://schemas.openxmlformats.org/officeDocument/2006/relationships/image" Target="../media/image84.jpeg"/><Relationship Id="rId19" Type="http://schemas.openxmlformats.org/officeDocument/2006/relationships/image" Target="../media/image93.png"/><Relationship Id="rId4" Type="http://schemas.openxmlformats.org/officeDocument/2006/relationships/image" Target="../media/image4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Relationship Id="rId22" Type="http://schemas.openxmlformats.org/officeDocument/2006/relationships/image" Target="../media/image96.jpeg"/><Relationship Id="rId27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dfon.ru/wallpaper/15032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goodfon.ru/wallpaper/152009.html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15" y="175895"/>
            <a:ext cx="2626360" cy="346773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124" name="矩形 5123"/>
          <p:cNvSpPr>
            <a:spLocks noGrp="1"/>
          </p:cNvSpPr>
          <p:nvPr/>
        </p:nvSpPr>
        <p:spPr>
          <a:xfrm>
            <a:off x="218364" y="4133850"/>
            <a:ext cx="11960936" cy="12001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23569" tIns="61784" rIns="123569" bIns="61784" anchor="ctr">
            <a:no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5800" b="0" i="0" u="none" kern="120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</a:lstStyle>
          <a:p>
            <a:pPr lvl="0" algn="ctr"/>
            <a:r>
              <a:rPr lang="zh-CN" altLang="en-US" sz="60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义</a:t>
            </a:r>
            <a:r>
              <a:rPr lang="zh-CN" altLang="en-US" sz="60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桥星</a:t>
            </a:r>
            <a:r>
              <a:rPr lang="zh-CN" altLang="en-US" sz="60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天地</a:t>
            </a:r>
            <a:endParaRPr lang="en-US" altLang="zh-CN" sz="6000" b="1" dirty="0" smtClean="0">
              <a:solidFill>
                <a:srgbClr val="FF0000"/>
              </a:solidFill>
              <a:latin typeface="微软雅黑" charset="0"/>
              <a:ea typeface="微软雅黑" charset="0"/>
            </a:endParaRPr>
          </a:p>
          <a:p>
            <a:pPr lvl="0" algn="ctr"/>
            <a:r>
              <a:rPr lang="zh-CN" altLang="en-US" sz="60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商业新天地</a:t>
            </a:r>
            <a:endParaRPr lang="zh-CN" altLang="en-US" sz="6000" b="1" dirty="0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矩形 79875"/>
          <p:cNvSpPr/>
          <p:nvPr/>
        </p:nvSpPr>
        <p:spPr>
          <a:xfrm>
            <a:off x="1157853" y="356872"/>
            <a:ext cx="4692650" cy="6813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义桥</a:t>
            </a:r>
            <a:r>
              <a:rPr lang="en-US" altLang="zh-CN" sz="362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——</a:t>
            </a:r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商业发展现状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254443" y="1563370"/>
            <a:ext cx="3536950" cy="59626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6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现有商业主要以沿街店面、义桥商贸中心和小型超市为主</a:t>
            </a:r>
          </a:p>
        </p:txBody>
      </p:sp>
      <p:grpSp>
        <p:nvGrpSpPr>
          <p:cNvPr id="90117" name="Group 3"/>
          <p:cNvGrpSpPr/>
          <p:nvPr/>
        </p:nvGrpSpPr>
        <p:grpSpPr bwMode="auto">
          <a:xfrm>
            <a:off x="5588318" y="1612584"/>
            <a:ext cx="4500562" cy="3565525"/>
            <a:chOff x="576" y="768"/>
            <a:chExt cx="4608" cy="3168"/>
          </a:xfrm>
        </p:grpSpPr>
        <p:sp>
          <p:nvSpPr>
            <p:cNvPr id="90132" name="Oval 4"/>
            <p:cNvSpPr>
              <a:spLocks noChangeArrowheads="1"/>
            </p:cNvSpPr>
            <p:nvPr/>
          </p:nvSpPr>
          <p:spPr bwMode="gray">
            <a:xfrm rot="-675088">
              <a:off x="2016" y="3168"/>
              <a:ext cx="3168" cy="76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FFFFFF">
                    <a:alpha val="48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zh-CN" altLang="en-US" sz="1400" b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0133" name="PubPieSlice"/>
            <p:cNvSpPr>
              <a:spLocks noEditPoints="1" noChangeArrowheads="1"/>
            </p:cNvSpPr>
            <p:nvPr/>
          </p:nvSpPr>
          <p:spPr bwMode="gray">
            <a:xfrm rot="-541963">
              <a:off x="576" y="768"/>
              <a:ext cx="3945" cy="31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5 w 21600"/>
                <a:gd name="T10" fmla="*/ 3160 h 21600"/>
                <a:gd name="T11" fmla="*/ 18435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5290" y="978"/>
                  </a:moveTo>
                  <a:cubicBezTo>
                    <a:pt x="13881" y="333"/>
                    <a:pt x="12349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6597"/>
                    <a:pt x="19161" y="2775"/>
                    <a:pt x="15349" y="1005"/>
                  </a:cubicBezTo>
                  <a:lnTo>
                    <a:pt x="10800" y="10800"/>
                  </a:lnTo>
                  <a:lnTo>
                    <a:pt x="15290" y="978"/>
                  </a:lnTo>
                  <a:close/>
                </a:path>
              </a:pathLst>
            </a:custGeom>
            <a:gradFill rotWithShape="1">
              <a:gsLst>
                <a:gs pos="0">
                  <a:srgbClr val="94B8FF"/>
                </a:gs>
                <a:gs pos="100000">
                  <a:srgbClr val="6699FF"/>
                </a:gs>
              </a:gsLst>
              <a:lin ang="18900000" scaled="1"/>
            </a:gradFill>
            <a:ln w="9525">
              <a:round/>
            </a:ln>
            <a:scene3d>
              <a:camera prst="legacyPerspectiveFront">
                <a:rot lat="20099957" lon="1500000" rev="0"/>
              </a:camera>
              <a:lightRig rig="legacyFlat4" dir="b"/>
            </a:scene3d>
            <a:sp3d extrusionH="506400" prstMaterial="legacyMatte">
              <a:bevelT w="13500" h="13500" prst="angle"/>
              <a:bevelB w="13500" h="13500" prst="angle"/>
              <a:extrusionClr>
                <a:srgbClr val="6699FF"/>
              </a:extrusionClr>
              <a:contourClr>
                <a:srgbClr val="94B8FF"/>
              </a:contourClr>
            </a:sp3d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  <p:sp>
          <p:nvSpPr>
            <p:cNvPr id="90134" name="PubPieSlice"/>
            <p:cNvSpPr>
              <a:spLocks noEditPoints="1" noChangeArrowheads="1"/>
            </p:cNvSpPr>
            <p:nvPr/>
          </p:nvSpPr>
          <p:spPr bwMode="gray">
            <a:xfrm rot="-1740949">
              <a:off x="850" y="1091"/>
              <a:ext cx="3877" cy="26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5 w 21600"/>
                <a:gd name="T10" fmla="*/ 3160 h 21600"/>
                <a:gd name="T11" fmla="*/ 18435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1417" y="8823"/>
                  </a:moveTo>
                  <a:cubicBezTo>
                    <a:pt x="20873" y="5898"/>
                    <a:pt x="19145" y="3327"/>
                    <a:pt x="16642" y="1717"/>
                  </a:cubicBezTo>
                  <a:lnTo>
                    <a:pt x="10800" y="10800"/>
                  </a:lnTo>
                  <a:lnTo>
                    <a:pt x="21417" y="8823"/>
                  </a:lnTo>
                  <a:close/>
                </a:path>
              </a:pathLst>
            </a:custGeom>
            <a:gradFill rotWithShape="1">
              <a:gsLst>
                <a:gs pos="0">
                  <a:srgbClr val="0066CC"/>
                </a:gs>
                <a:gs pos="100000">
                  <a:srgbClr val="0054A7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135" name="PubPieSlice"/>
            <p:cNvSpPr>
              <a:spLocks noEditPoints="1" noChangeArrowheads="1"/>
            </p:cNvSpPr>
            <p:nvPr/>
          </p:nvSpPr>
          <p:spPr bwMode="gray">
            <a:xfrm rot="-1731064">
              <a:off x="842" y="1078"/>
              <a:ext cx="3878" cy="27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4 w 21600"/>
                <a:gd name="T10" fmla="*/ 3163 h 21600"/>
                <a:gd name="T11" fmla="*/ 18436 w 21600"/>
                <a:gd name="T12" fmla="*/ 18437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8494" y="18378"/>
                  </a:moveTo>
                  <a:cubicBezTo>
                    <a:pt x="20484" y="16358"/>
                    <a:pt x="21600" y="13635"/>
                    <a:pt x="21600" y="10800"/>
                  </a:cubicBezTo>
                  <a:cubicBezTo>
                    <a:pt x="21600" y="10129"/>
                    <a:pt x="21537" y="9460"/>
                    <a:pt x="21413" y="8801"/>
                  </a:cubicBezTo>
                  <a:lnTo>
                    <a:pt x="10800" y="10800"/>
                  </a:lnTo>
                  <a:lnTo>
                    <a:pt x="18494" y="18378"/>
                  </a:lnTo>
                  <a:close/>
                </a:path>
              </a:pathLst>
            </a:custGeom>
            <a:gradFill rotWithShape="1">
              <a:gsLst>
                <a:gs pos="0">
                  <a:srgbClr val="94B8FF"/>
                </a:gs>
                <a:gs pos="100000">
                  <a:srgbClr val="6699F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136" name="PubPieSlice"/>
            <p:cNvSpPr>
              <a:spLocks noEditPoints="1" noChangeArrowheads="1"/>
            </p:cNvSpPr>
            <p:nvPr/>
          </p:nvSpPr>
          <p:spPr bwMode="gray">
            <a:xfrm rot="-1731064">
              <a:off x="848" y="1064"/>
              <a:ext cx="3878" cy="27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4 w 21600"/>
                <a:gd name="T10" fmla="*/ 3162 h 21600"/>
                <a:gd name="T11" fmla="*/ 18436 w 21600"/>
                <a:gd name="T12" fmla="*/ 1843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1080" y="21596"/>
                  </a:moveTo>
                  <a:cubicBezTo>
                    <a:pt x="13896" y="21523"/>
                    <a:pt x="16573" y="20352"/>
                    <a:pt x="18538" y="18333"/>
                  </a:cubicBezTo>
                  <a:lnTo>
                    <a:pt x="10800" y="10800"/>
                  </a:lnTo>
                  <a:lnTo>
                    <a:pt x="11080" y="21596"/>
                  </a:lnTo>
                  <a:close/>
                </a:path>
              </a:pathLst>
            </a:custGeom>
            <a:gradFill rotWithShape="1">
              <a:gsLst>
                <a:gs pos="0">
                  <a:srgbClr val="5599DD"/>
                </a:gs>
                <a:gs pos="100000">
                  <a:srgbClr val="0066CC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137" name="PubPieSlice"/>
            <p:cNvSpPr>
              <a:spLocks noEditPoints="1" noChangeArrowheads="1"/>
            </p:cNvSpPr>
            <p:nvPr/>
          </p:nvSpPr>
          <p:spPr bwMode="gray">
            <a:xfrm rot="-1731064">
              <a:off x="846" y="1083"/>
              <a:ext cx="3878" cy="27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4 w 21600"/>
                <a:gd name="T10" fmla="*/ 3163 h 21600"/>
                <a:gd name="T11" fmla="*/ 18436 w 21600"/>
                <a:gd name="T12" fmla="*/ 18437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6769" y="1800"/>
                  </a:moveTo>
                  <a:cubicBezTo>
                    <a:pt x="15000" y="626"/>
                    <a:pt x="12923" y="0"/>
                    <a:pt x="10800" y="0"/>
                  </a:cubicBezTo>
                  <a:cubicBezTo>
                    <a:pt x="10493" y="-1"/>
                    <a:pt x="10188" y="13"/>
                    <a:pt x="9883" y="38"/>
                  </a:cubicBezTo>
                  <a:lnTo>
                    <a:pt x="10800" y="10800"/>
                  </a:lnTo>
                  <a:lnTo>
                    <a:pt x="16769" y="1800"/>
                  </a:lnTo>
                  <a:close/>
                </a:path>
              </a:pathLst>
            </a:custGeom>
            <a:gradFill rotWithShape="1">
              <a:gsLst>
                <a:gs pos="0">
                  <a:srgbClr val="8CC2F7"/>
                </a:gs>
                <a:gs pos="100000">
                  <a:srgbClr val="5AA7F4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138" name="PubPieSlice"/>
            <p:cNvSpPr>
              <a:spLocks noEditPoints="1" noChangeArrowheads="1"/>
            </p:cNvSpPr>
            <p:nvPr/>
          </p:nvSpPr>
          <p:spPr bwMode="gray">
            <a:xfrm rot="-1731064">
              <a:off x="830" y="1080"/>
              <a:ext cx="3923" cy="26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0 w 21600"/>
                <a:gd name="T10" fmla="*/ 3163 h 21600"/>
                <a:gd name="T11" fmla="*/ 18440 w 21600"/>
                <a:gd name="T12" fmla="*/ 18437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9833" y="43"/>
                  </a:moveTo>
                  <a:cubicBezTo>
                    <a:pt x="7286" y="272"/>
                    <a:pt x="4902" y="1397"/>
                    <a:pt x="3107" y="3218"/>
                  </a:cubicBezTo>
                  <a:lnTo>
                    <a:pt x="10800" y="10800"/>
                  </a:lnTo>
                  <a:lnTo>
                    <a:pt x="9833" y="43"/>
                  </a:lnTo>
                  <a:close/>
                </a:path>
              </a:pathLst>
            </a:custGeom>
            <a:gradFill rotWithShape="1">
              <a:gsLst>
                <a:gs pos="0">
                  <a:srgbClr val="0066CC"/>
                </a:gs>
                <a:gs pos="100000">
                  <a:srgbClr val="003263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139" name="PubPieSlice"/>
            <p:cNvSpPr>
              <a:spLocks noEditPoints="1" noChangeArrowheads="1"/>
            </p:cNvSpPr>
            <p:nvPr/>
          </p:nvSpPr>
          <p:spPr bwMode="gray">
            <a:xfrm rot="-1731064">
              <a:off x="835" y="1084"/>
              <a:ext cx="3899" cy="26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3 w 21600"/>
                <a:gd name="T10" fmla="*/ 3161 h 21600"/>
                <a:gd name="T11" fmla="*/ 18437 w 21600"/>
                <a:gd name="T12" fmla="*/ 1843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3097" y="3229"/>
                  </a:moveTo>
                  <a:cubicBezTo>
                    <a:pt x="1112" y="5249"/>
                    <a:pt x="0" y="7967"/>
                    <a:pt x="0" y="10799"/>
                  </a:cubicBezTo>
                  <a:cubicBezTo>
                    <a:pt x="-1" y="11342"/>
                    <a:pt x="40" y="11885"/>
                    <a:pt x="122" y="12421"/>
                  </a:cubicBezTo>
                  <a:lnTo>
                    <a:pt x="10800" y="10800"/>
                  </a:lnTo>
                  <a:lnTo>
                    <a:pt x="3097" y="3229"/>
                  </a:lnTo>
                  <a:close/>
                </a:path>
              </a:pathLst>
            </a:custGeom>
            <a:gradFill rotWithShape="1">
              <a:gsLst>
                <a:gs pos="0">
                  <a:srgbClr val="447EB9"/>
                </a:gs>
                <a:gs pos="100000">
                  <a:srgbClr val="5AA7F4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140" name="PubPieSlice"/>
            <p:cNvSpPr>
              <a:spLocks noEditPoints="1" noChangeArrowheads="1"/>
            </p:cNvSpPr>
            <p:nvPr/>
          </p:nvSpPr>
          <p:spPr bwMode="gray">
            <a:xfrm rot="-1731064">
              <a:off x="860" y="1097"/>
              <a:ext cx="3868" cy="26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1 w 21600"/>
                <a:gd name="T10" fmla="*/ 3161 h 21600"/>
                <a:gd name="T11" fmla="*/ 18439 w 21600"/>
                <a:gd name="T12" fmla="*/ 1843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4393" y="19495"/>
                  </a:moveTo>
                  <a:cubicBezTo>
                    <a:pt x="6249" y="20862"/>
                    <a:pt x="8494" y="21600"/>
                    <a:pt x="10800" y="21600"/>
                  </a:cubicBezTo>
                  <a:cubicBezTo>
                    <a:pt x="11153" y="21599"/>
                    <a:pt x="11507" y="21582"/>
                    <a:pt x="11859" y="21547"/>
                  </a:cubicBezTo>
                  <a:lnTo>
                    <a:pt x="10800" y="10800"/>
                  </a:lnTo>
                  <a:lnTo>
                    <a:pt x="4393" y="19495"/>
                  </a:lnTo>
                  <a:close/>
                </a:path>
              </a:pathLst>
            </a:custGeom>
            <a:gradFill rotWithShape="1">
              <a:gsLst>
                <a:gs pos="0">
                  <a:srgbClr val="0056AD"/>
                </a:gs>
                <a:gs pos="100000">
                  <a:srgbClr val="0066CC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141" name="Text Box 13"/>
            <p:cNvSpPr txBox="1">
              <a:spLocks noChangeArrowheads="1"/>
            </p:cNvSpPr>
            <p:nvPr/>
          </p:nvSpPr>
          <p:spPr bwMode="gray">
            <a:xfrm>
              <a:off x="2418" y="1155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教育</a:t>
              </a:r>
              <a:endParaRPr lang="en-US" altLang="zh-CN" sz="140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0142" name="Text Box 14"/>
            <p:cNvSpPr txBox="1">
              <a:spLocks noChangeArrowheads="1"/>
            </p:cNvSpPr>
            <p:nvPr/>
          </p:nvSpPr>
          <p:spPr bwMode="gray">
            <a:xfrm>
              <a:off x="3344" y="1202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娱乐</a:t>
              </a:r>
              <a:endParaRPr lang="en-US" altLang="zh-CN" sz="14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0143" name="Text Box 15"/>
            <p:cNvSpPr txBox="1">
              <a:spLocks noChangeArrowheads="1"/>
            </p:cNvSpPr>
            <p:nvPr/>
          </p:nvSpPr>
          <p:spPr bwMode="gray">
            <a:xfrm>
              <a:off x="3954" y="1779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休闲</a:t>
              </a:r>
              <a:endParaRPr lang="en-US" altLang="zh-CN" sz="14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0144" name="Text Box 16"/>
            <p:cNvSpPr txBox="1">
              <a:spLocks noChangeArrowheads="1"/>
            </p:cNvSpPr>
            <p:nvPr/>
          </p:nvSpPr>
          <p:spPr bwMode="gray">
            <a:xfrm>
              <a:off x="3474" y="2739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购物</a:t>
              </a:r>
              <a:endParaRPr lang="en-US" altLang="zh-CN" sz="14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0145" name="Text Box 17"/>
            <p:cNvSpPr txBox="1">
              <a:spLocks noChangeArrowheads="1"/>
            </p:cNvSpPr>
            <p:nvPr/>
          </p:nvSpPr>
          <p:spPr bwMode="gray">
            <a:xfrm>
              <a:off x="2658" y="3267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文化</a:t>
              </a:r>
              <a:endParaRPr lang="en-US" altLang="zh-CN" sz="14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0146" name="Text Box 18"/>
            <p:cNvSpPr txBox="1">
              <a:spLocks noChangeArrowheads="1"/>
            </p:cNvSpPr>
            <p:nvPr/>
          </p:nvSpPr>
          <p:spPr bwMode="gray">
            <a:xfrm>
              <a:off x="1698" y="3267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游乐</a:t>
              </a:r>
              <a:endParaRPr lang="en-US" altLang="zh-CN" sz="14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grpSp>
          <p:nvGrpSpPr>
            <p:cNvPr id="90147" name="Group 19"/>
            <p:cNvGrpSpPr/>
            <p:nvPr/>
          </p:nvGrpSpPr>
          <p:grpSpPr bwMode="auto">
            <a:xfrm>
              <a:off x="1729" y="1728"/>
              <a:ext cx="2115" cy="1314"/>
              <a:chOff x="1668" y="1747"/>
              <a:chExt cx="2115" cy="1314"/>
            </a:xfrm>
          </p:grpSpPr>
          <p:sp>
            <p:nvSpPr>
              <p:cNvPr id="26" name="Oval 20"/>
              <p:cNvSpPr>
                <a:spLocks noChangeArrowheads="1"/>
              </p:cNvSpPr>
              <p:nvPr/>
            </p:nvSpPr>
            <p:spPr bwMode="gray">
              <a:xfrm rot="19733972">
                <a:off x="1936" y="1921"/>
                <a:ext cx="1622" cy="994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90151" name="AutoShape 21"/>
              <p:cNvSpPr>
                <a:spLocks noChangeArrowheads="1"/>
              </p:cNvSpPr>
              <p:nvPr/>
            </p:nvSpPr>
            <p:spPr bwMode="gray">
              <a:xfrm rot="-1870055">
                <a:off x="1668" y="1747"/>
                <a:ext cx="2115" cy="131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6 w 21600"/>
                  <a:gd name="T19" fmla="*/ 3156 h 21600"/>
                  <a:gd name="T20" fmla="*/ 18434 w 21600"/>
                  <a:gd name="T21" fmla="*/ 18444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8115" y="14512"/>
                    </a:moveTo>
                    <a:cubicBezTo>
                      <a:pt x="18699" y="13362"/>
                      <a:pt x="19004" y="12090"/>
                      <a:pt x="19004" y="10800"/>
                    </a:cubicBezTo>
                    <a:cubicBezTo>
                      <a:pt x="19004" y="6269"/>
                      <a:pt x="15330" y="2596"/>
                      <a:pt x="10800" y="2596"/>
                    </a:cubicBezTo>
                    <a:cubicBezTo>
                      <a:pt x="6269" y="2596"/>
                      <a:pt x="2596" y="6269"/>
                      <a:pt x="2596" y="10800"/>
                    </a:cubicBezTo>
                    <a:cubicBezTo>
                      <a:pt x="2596" y="15330"/>
                      <a:pt x="6269" y="19004"/>
                      <a:pt x="10800" y="19004"/>
                    </a:cubicBezTo>
                    <a:cubicBezTo>
                      <a:pt x="11106" y="19004"/>
                      <a:pt x="11412" y="18986"/>
                      <a:pt x="11716" y="18952"/>
                    </a:cubicBezTo>
                    <a:lnTo>
                      <a:pt x="12006" y="21532"/>
                    </a:lnTo>
                    <a:cubicBezTo>
                      <a:pt x="11605" y="21577"/>
                      <a:pt x="11203" y="21599"/>
                      <a:pt x="10800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2498"/>
                      <a:pt x="21199" y="14173"/>
                      <a:pt x="20430" y="15687"/>
                    </a:cubicBezTo>
                    <a:lnTo>
                      <a:pt x="22838" y="16909"/>
                    </a:lnTo>
                    <a:lnTo>
                      <a:pt x="17463" y="18665"/>
                    </a:lnTo>
                    <a:lnTo>
                      <a:pt x="15708" y="13290"/>
                    </a:lnTo>
                    <a:lnTo>
                      <a:pt x="18115" y="1451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CCFF"/>
                  </a:gs>
                  <a:gs pos="100000">
                    <a:srgbClr val="B5E6FF"/>
                  </a:gs>
                </a:gsLst>
                <a:lin ang="2700000" scaled="1"/>
              </a:gradFill>
              <a:ln>
                <a:noFill/>
              </a:ln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8" name="Text Box 22"/>
              <p:cNvSpPr txBox="1">
                <a:spLocks noChangeArrowheads="1"/>
              </p:cNvSpPr>
              <p:nvPr/>
            </p:nvSpPr>
            <p:spPr bwMode="gray">
              <a:xfrm>
                <a:off x="2137" y="2255"/>
                <a:ext cx="1263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华文细黑" panose="02010600040101010101" pitchFamily="2" charset="-122"/>
                    <a:ea typeface="华文细黑" panose="02010600040101010101" pitchFamily="2" charset="-122"/>
                  </a:rPr>
                  <a:t>功能类型</a:t>
                </a:r>
                <a:endParaRPr lang="en-US" altLang="zh-CN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  <p:sp>
          <p:nvSpPr>
            <p:cNvPr id="90148" name="Text Box 23"/>
            <p:cNvSpPr txBox="1">
              <a:spLocks noChangeArrowheads="1"/>
            </p:cNvSpPr>
            <p:nvPr/>
          </p:nvSpPr>
          <p:spPr bwMode="gray">
            <a:xfrm>
              <a:off x="1122" y="2595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餐饮</a:t>
              </a:r>
              <a:endParaRPr lang="en-US" altLang="zh-CN" sz="14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0149" name="Text Box 24"/>
            <p:cNvSpPr txBox="1">
              <a:spLocks noChangeArrowheads="1"/>
            </p:cNvSpPr>
            <p:nvPr/>
          </p:nvSpPr>
          <p:spPr bwMode="gray">
            <a:xfrm>
              <a:off x="1602" y="1683"/>
              <a:ext cx="557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rgbClr val="AA1054"/>
                </a:buClr>
                <a:buFont typeface="Wingdings" pitchFamily="2" charset="2"/>
                <a:defRPr sz="2400" b="1">
                  <a:solidFill>
                    <a:srgbClr val="003366"/>
                  </a:solidFill>
                  <a:latin typeface="宋体" pitchFamily="2" charset="-122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体验</a:t>
              </a:r>
              <a:endParaRPr lang="en-US" altLang="zh-CN" sz="14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9" name="虚尾箭头 28"/>
          <p:cNvSpPr/>
          <p:nvPr/>
        </p:nvSpPr>
        <p:spPr>
          <a:xfrm>
            <a:off x="5012055" y="3177858"/>
            <a:ext cx="865188" cy="685800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乘号 29"/>
          <p:cNvSpPr/>
          <p:nvPr/>
        </p:nvSpPr>
        <p:spPr>
          <a:xfrm rot="10063898">
            <a:off x="7393306" y="1868170"/>
            <a:ext cx="485775" cy="774700"/>
          </a:xfrm>
          <a:prstGeom prst="mathMultiply">
            <a:avLst>
              <a:gd name="adj1" fmla="val 17716"/>
            </a:avLst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乘号 30"/>
          <p:cNvSpPr/>
          <p:nvPr/>
        </p:nvSpPr>
        <p:spPr>
          <a:xfrm rot="10063898">
            <a:off x="6601144" y="2374584"/>
            <a:ext cx="485775" cy="776287"/>
          </a:xfrm>
          <a:prstGeom prst="mathMultiply">
            <a:avLst>
              <a:gd name="adj1" fmla="val 17716"/>
            </a:avLst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乘号 31"/>
          <p:cNvSpPr/>
          <p:nvPr/>
        </p:nvSpPr>
        <p:spPr>
          <a:xfrm rot="10063898">
            <a:off x="6745606" y="4174809"/>
            <a:ext cx="485775" cy="776287"/>
          </a:xfrm>
          <a:prstGeom prst="mathMultiply">
            <a:avLst>
              <a:gd name="adj1" fmla="val 17716"/>
            </a:avLst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乘号 32"/>
          <p:cNvSpPr/>
          <p:nvPr/>
        </p:nvSpPr>
        <p:spPr>
          <a:xfrm rot="10063898">
            <a:off x="7610794" y="4246245"/>
            <a:ext cx="484187" cy="776288"/>
          </a:xfrm>
          <a:prstGeom prst="mathMultiply">
            <a:avLst>
              <a:gd name="adj1" fmla="val 17716"/>
            </a:avLst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乘号 33"/>
          <p:cNvSpPr/>
          <p:nvPr/>
        </p:nvSpPr>
        <p:spPr>
          <a:xfrm rot="10063898">
            <a:off x="8915719" y="2515870"/>
            <a:ext cx="484187" cy="776288"/>
          </a:xfrm>
          <a:prstGeom prst="mathMultiply">
            <a:avLst>
              <a:gd name="adj1" fmla="val 17716"/>
            </a:avLst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5" name="乘号 34"/>
          <p:cNvSpPr/>
          <p:nvPr/>
        </p:nvSpPr>
        <p:spPr>
          <a:xfrm rot="10063898">
            <a:off x="8258494" y="1939609"/>
            <a:ext cx="484187" cy="776287"/>
          </a:xfrm>
          <a:prstGeom prst="mathMultiply">
            <a:avLst>
              <a:gd name="adj1" fmla="val 17716"/>
            </a:avLst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901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44" y="2374584"/>
            <a:ext cx="1768475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43" y="2392046"/>
            <a:ext cx="17399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30" y="3831908"/>
            <a:ext cx="1792288" cy="13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43" y="3831908"/>
            <a:ext cx="1733550" cy="13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乘号 44"/>
          <p:cNvSpPr/>
          <p:nvPr/>
        </p:nvSpPr>
        <p:spPr>
          <a:xfrm rot="10063898">
            <a:off x="6123305" y="3522345"/>
            <a:ext cx="484188" cy="776288"/>
          </a:xfrm>
          <a:prstGeom prst="mathMultiply">
            <a:avLst>
              <a:gd name="adj1" fmla="val 17716"/>
            </a:avLst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3207" y="5486400"/>
            <a:ext cx="1057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无真正意义上的综合体</a:t>
            </a:r>
            <a:r>
              <a:rPr lang="zh-CN" altLang="en-US" sz="40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！需要供给侧改革</a:t>
            </a:r>
            <a:endParaRPr lang="zh-CN" altLang="en-US" sz="4000" b="1" dirty="0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义桥星天地</a:t>
            </a:r>
            <a:br>
              <a:rPr lang="zh-CN" altLang="en-US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一站式购物综合体应运而生</a:t>
            </a:r>
            <a:r>
              <a:rPr lang="en-US" altLang="zh-CN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altLang="en-US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将真正改变滨江南的商业格局</a:t>
            </a:r>
            <a:endParaRPr lang="zh-CN" altLang="en-US" dirty="0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42" y="1951707"/>
            <a:ext cx="7736429" cy="470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960" y="23006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微软雅黑" charset="0"/>
                <a:ea typeface="微软雅黑" charset="0"/>
              </a:rPr>
              <a:t>10</a:t>
            </a:r>
            <a:r>
              <a:rPr lang="zh-CN" altLang="en-US" b="1">
                <a:solidFill>
                  <a:srgbClr val="FF0000"/>
                </a:solidFill>
                <a:latin typeface="微软雅黑" charset="0"/>
                <a:ea typeface="微软雅黑" charset="0"/>
              </a:rPr>
              <a:t>年前，你或许会</a:t>
            </a:r>
            <a:br>
              <a:rPr lang="zh-CN" altLang="en-US" b="1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altLang="en-US" b="1">
                <a:solidFill>
                  <a:srgbClr val="FF0000"/>
                </a:solidFill>
                <a:latin typeface="微软雅黑" charset="0"/>
                <a:ea typeface="微软雅黑" charset="0"/>
              </a:rPr>
              <a:t>毫不犹豫</a:t>
            </a:r>
            <a:br>
              <a:rPr lang="zh-CN" altLang="en-US" b="1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altLang="en-US" b="1">
                <a:solidFill>
                  <a:srgbClr val="FF0000"/>
                </a:solidFill>
                <a:latin typeface="微软雅黑" charset="0"/>
                <a:ea typeface="微软雅黑" charset="0"/>
              </a:rPr>
              <a:t>选择义桥商贸城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7720" y="639445"/>
            <a:ext cx="10515600" cy="1325563"/>
          </a:xfrm>
        </p:spPr>
        <p:txBody>
          <a:bodyPr/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charset="0"/>
                <a:ea typeface="微软雅黑" charset="0"/>
              </a:rPr>
              <a:t>今日看来，无统一招商、物管、停车场、商业广场</a:t>
            </a:r>
            <a:r>
              <a:rPr lang="en-US" altLang="zh-CN" sz="3600" b="1">
                <a:solidFill>
                  <a:srgbClr val="FF0000"/>
                </a:solidFill>
                <a:latin typeface="微软雅黑" charset="0"/>
                <a:ea typeface="微软雅黑" charset="0"/>
              </a:rPr>
              <a:t>......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491605" y="2538095"/>
            <a:ext cx="4671695" cy="3505835"/>
          </a:xfrm>
          <a:prstGeom prst="rect">
            <a:avLst/>
          </a:prstGeom>
        </p:spPr>
      </p:pic>
      <p:pic>
        <p:nvPicPr>
          <p:cNvPr id="5" name="图片 4" descr="1$5J[MX1OE4SP~GA_N3@O[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6760" y="1957070"/>
            <a:ext cx="6219825" cy="4667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822960" y="2300605"/>
            <a:ext cx="10515600" cy="2392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40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现在</a:t>
            </a:r>
            <a:r>
              <a:rPr lang="zh-CN" altLang="en-US" sz="40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，</a:t>
            </a:r>
            <a:r>
              <a:rPr lang="zh-CN" altLang="en-US" sz="40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你的选择？</a:t>
            </a:r>
            <a:endParaRPr lang="en-US" altLang="zh-CN" sz="4000" b="1" dirty="0" smtClean="0">
              <a:solidFill>
                <a:srgbClr val="FF0000"/>
              </a:solidFill>
              <a:latin typeface="微软雅黑" charset="0"/>
              <a:ea typeface="微软雅黑" charset="0"/>
            </a:endParaRPr>
          </a:p>
          <a:p>
            <a:pPr algn="ctr"/>
            <a:r>
              <a:rPr lang="zh-CN" altLang="en-US" sz="40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不二的选择</a:t>
            </a:r>
            <a:endParaRPr lang="zh-CN" altLang="en-US" sz="4000" b="1" dirty="0">
              <a:solidFill>
                <a:srgbClr val="FF0000"/>
              </a:solidFill>
              <a:latin typeface="微软雅黑" charset="0"/>
              <a:ea typeface="微软雅黑" charset="0"/>
            </a:endParaRPr>
          </a:p>
          <a:p>
            <a:pPr algn="ctr"/>
            <a:r>
              <a:rPr lang="zh-CN" altLang="en-US" sz="40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应运而生</a:t>
            </a:r>
            <a:r>
              <a:rPr lang="zh-CN" altLang="en-US" sz="40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的义桥星天地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5" descr="夜ts-1+副本2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4940" y="560705"/>
            <a:ext cx="9578340" cy="599757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义桥城市客厅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电影、超市、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KTV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、餐饮、健身、童玩、教育、医疗、电玩应有尽有</a:t>
            </a:r>
            <a:endParaRPr lang="zh-CN" altLang="en-US" sz="18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1077" name="内容占位符 131076" descr="1221102_125031066853_2"/>
          <p:cNvPicPr>
            <a:picLocks noGrp="1" noChangeAspect="1"/>
          </p:cNvPicPr>
          <p:nvPr>
            <p:ph idx="1"/>
          </p:nvPr>
        </p:nvPicPr>
        <p:blipFill>
          <a:blip r:embed="rId2"/>
          <a:srcRect b="27663"/>
          <a:stretch>
            <a:fillRect/>
          </a:stretch>
        </p:blipFill>
        <p:spPr>
          <a:xfrm>
            <a:off x="1508125" y="1825625"/>
            <a:ext cx="8397240" cy="397065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41" name="文本框 4"/>
          <p:cNvSpPr txBox="1"/>
          <p:nvPr/>
        </p:nvSpPr>
        <p:spPr>
          <a:xfrm>
            <a:off x="3276818" y="897926"/>
            <a:ext cx="6380480" cy="5892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zh-CN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统一运营、统一招商管理、物业管理</a:t>
            </a:r>
            <a:endParaRPr lang="zh-CN" sz="3050" b="1" dirty="0">
              <a:solidFill>
                <a:srgbClr val="FF0000"/>
              </a:solidFill>
              <a:latin typeface="Arial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文本框 4"/>
          <p:cNvSpPr txBox="1"/>
          <p:nvPr/>
        </p:nvSpPr>
        <p:spPr>
          <a:xfrm>
            <a:off x="1132765" y="547406"/>
            <a:ext cx="11614300" cy="103105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/>
            <a:r>
              <a:rPr lang="en-US" altLang="zh-CN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56000</a:t>
            </a:r>
            <a:r>
              <a:rPr lang="en-US" alt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㎡</a:t>
            </a:r>
            <a:r>
              <a:rPr lang="zh-CN" alt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一站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式消费、休憩、娱乐为一体的</a:t>
            </a:r>
            <a:endParaRPr lang="en-US" altLang="zh-CN" sz="305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/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               体验式消费商业新模式</a:t>
            </a:r>
            <a:endParaRPr lang="zh-CN" altLang="en-US" sz="3050" b="1" dirty="0">
              <a:solidFill>
                <a:srgbClr val="FF0000"/>
              </a:solidFill>
              <a:latin typeface="Arial" pitchFamily="34" charset="0"/>
              <a:ea typeface="微软雅黑" pitchFamily="34" charset="-122"/>
            </a:endParaRPr>
          </a:p>
        </p:txBody>
      </p:sp>
      <p:pic>
        <p:nvPicPr>
          <p:cNvPr id="7170" name="文本占位符 942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文本框 4"/>
          <p:cNvSpPr txBox="1"/>
          <p:nvPr/>
        </p:nvSpPr>
        <p:spPr>
          <a:xfrm>
            <a:off x="4793113" y="547406"/>
            <a:ext cx="3074670" cy="5892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8000㎡</a:t>
            </a:r>
            <a:r>
              <a:rPr lang="zh-CN" alt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城市广场</a:t>
            </a:r>
            <a:endParaRPr lang="zh-CN" altLang="en-US" sz="3050" b="1" dirty="0">
              <a:solidFill>
                <a:srgbClr val="FF0000"/>
              </a:solidFill>
              <a:latin typeface="Arial" pitchFamily="34" charset="0"/>
              <a:ea typeface="微软雅黑" pitchFamily="34" charset="-122"/>
            </a:endParaRPr>
          </a:p>
        </p:txBody>
      </p:sp>
      <p:pic>
        <p:nvPicPr>
          <p:cNvPr id="8194" name="文本占位符 9318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文本框 4"/>
          <p:cNvSpPr txBox="1"/>
          <p:nvPr/>
        </p:nvSpPr>
        <p:spPr>
          <a:xfrm>
            <a:off x="4587458" y="547406"/>
            <a:ext cx="3849370" cy="5892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7000㎡</a:t>
            </a:r>
            <a:r>
              <a:rPr lang="zh-CN" alt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义桥最大超市</a:t>
            </a:r>
            <a:endParaRPr lang="zh-CN" altLang="en-US" sz="3050" b="1" dirty="0">
              <a:solidFill>
                <a:srgbClr val="FF0000"/>
              </a:solidFill>
              <a:latin typeface="Arial" pitchFamily="34" charset="0"/>
              <a:ea typeface="微软雅黑" pitchFamily="34" charset="-122"/>
            </a:endParaRPr>
          </a:p>
        </p:txBody>
      </p:sp>
      <p:pic>
        <p:nvPicPr>
          <p:cNvPr id="9218" name="图片 1"/>
          <p:cNvPicPr>
            <a:picLocks noChangeAspect="1"/>
          </p:cNvPicPr>
          <p:nvPr/>
        </p:nvPicPr>
        <p:blipFill>
          <a:blip r:embed="rId2"/>
          <a:srcRect b="31512"/>
          <a:stretch>
            <a:fillRect/>
          </a:stretch>
        </p:blipFill>
        <p:spPr>
          <a:xfrm>
            <a:off x="1004570" y="1341120"/>
            <a:ext cx="9914255" cy="477075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0352" y="791571"/>
            <a:ext cx="10486030" cy="288216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zh-CN" altLang="en-US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altLang="en-US" sz="53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任性春雨贵如油，义桥最美四月天</a:t>
            </a: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altLang="en-US" sz="3100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春天里寻找</a:t>
            </a: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——</a:t>
            </a:r>
            <a:r>
              <a:rPr lang="zh-CN" altLang="en-US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商机</a:t>
            </a:r>
            <a: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endParaRPr lang="zh-CN" altLang="en-US" sz="3600" b="1" dirty="0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自古，有</a:t>
            </a:r>
            <a:r>
              <a:rPr lang="en-US" altLang="zh-CN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商气</a:t>
            </a:r>
            <a:r>
              <a:rPr lang="en-US" altLang="zh-CN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”</a:t>
            </a:r>
            <a:r>
              <a:rPr lang="zh-CN" altLang="en-US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才有</a:t>
            </a:r>
            <a:r>
              <a:rPr lang="en-US" altLang="zh-CN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机会</a:t>
            </a:r>
            <a:r>
              <a:rPr lang="en-US" altLang="zh-CN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”</a:t>
            </a:r>
            <a:r>
              <a:rPr lang="zh-CN" altLang="en-US" sz="2800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文本框 4"/>
          <p:cNvSpPr txBox="1"/>
          <p:nvPr/>
        </p:nvSpPr>
        <p:spPr>
          <a:xfrm>
            <a:off x="4587458" y="547406"/>
            <a:ext cx="3643946" cy="5616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500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多个</a:t>
            </a:r>
            <a:r>
              <a:rPr lang="zh-CN" alt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商业停车位</a:t>
            </a:r>
            <a:endParaRPr lang="zh-CN" altLang="en-US" sz="3050" b="1" dirty="0">
              <a:solidFill>
                <a:srgbClr val="FF0000"/>
              </a:solidFill>
              <a:latin typeface="Arial" pitchFamily="34" charset="0"/>
              <a:ea typeface="微软雅黑" pitchFamily="34" charset="-122"/>
            </a:endParaRPr>
          </a:p>
        </p:txBody>
      </p:sp>
      <p:pic>
        <p:nvPicPr>
          <p:cNvPr id="10242" name="文本占位符 10240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013315" cy="435165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b="19435"/>
          <a:stretch>
            <a:fillRect/>
          </a:stretch>
        </p:blipFill>
        <p:spPr>
          <a:xfrm>
            <a:off x="803275" y="1141730"/>
            <a:ext cx="4228465" cy="4203065"/>
          </a:xfrm>
          <a:prstGeom prst="rect">
            <a:avLst/>
          </a:prstGeom>
        </p:spPr>
      </p:pic>
      <p:sp>
        <p:nvSpPr>
          <p:cNvPr id="10241" name="文本框 4"/>
          <p:cNvSpPr txBox="1"/>
          <p:nvPr/>
        </p:nvSpPr>
        <p:spPr>
          <a:xfrm>
            <a:off x="4587458" y="191070"/>
            <a:ext cx="4336444" cy="103105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/>
            <a:r>
              <a:rPr 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3</a:t>
            </a:r>
            <a:r>
              <a:rPr lang="zh-CN" alt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大入口、电梯直达二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层</a:t>
            </a:r>
            <a:endParaRPr lang="en-US" altLang="zh-CN" sz="305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/>
            <a:r>
              <a:rPr lang="en-US" altLang="zh-CN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7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部电梯、</a:t>
            </a:r>
            <a:r>
              <a:rPr lang="en-US" altLang="zh-CN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6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部自动扶梯</a:t>
            </a:r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8049"/>
          <a:stretch>
            <a:fillRect/>
          </a:stretch>
        </p:blipFill>
        <p:spPr>
          <a:xfrm>
            <a:off x="5109210" y="1123315"/>
            <a:ext cx="6666865" cy="42456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b="9455"/>
          <a:stretch>
            <a:fillRect/>
          </a:stretch>
        </p:blipFill>
        <p:spPr>
          <a:xfrm>
            <a:off x="786130" y="1657985"/>
            <a:ext cx="6045835" cy="3638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55" y="1664970"/>
            <a:ext cx="4856480" cy="3604260"/>
          </a:xfrm>
          <a:prstGeom prst="rect">
            <a:avLst/>
          </a:prstGeom>
        </p:spPr>
      </p:pic>
      <p:sp>
        <p:nvSpPr>
          <p:cNvPr id="10241" name="文本框 4"/>
          <p:cNvSpPr txBox="1"/>
          <p:nvPr/>
        </p:nvSpPr>
        <p:spPr>
          <a:xfrm>
            <a:off x="3627338" y="760766"/>
            <a:ext cx="5993130" cy="5892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zh-CN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流线顺畅、可视性强、铺铺无死角</a:t>
            </a:r>
            <a:endParaRPr lang="zh-CN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文本占位符 80899"/>
          <p:cNvSpPr>
            <a:spLocks noGrp="1"/>
          </p:cNvSpPr>
          <p:nvPr/>
        </p:nvSpPr>
        <p:spPr>
          <a:xfrm>
            <a:off x="4776716" y="2551430"/>
            <a:ext cx="7090164" cy="14795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123569" tIns="61784" rIns="123569" bIns="61784" anchor="t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ea typeface="微软雅黑" pitchFamily="34" charset="-122"/>
              </a:rPr>
              <a:t>现代综合体，</a:t>
            </a: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星天地无对手。</a:t>
            </a:r>
          </a:p>
          <a:p>
            <a:pPr algn="r">
              <a:lnSpc>
                <a:spcPct val="90000"/>
              </a:lnSpc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（稀缺篇）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05840" y="365760"/>
            <a:ext cx="10683875" cy="192024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33" name="文本框 1"/>
          <p:cNvSpPr txBox="1"/>
          <p:nvPr/>
        </p:nvSpPr>
        <p:spPr>
          <a:xfrm>
            <a:off x="2847325" y="343142"/>
            <a:ext cx="6674485" cy="21202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algn="ctr" fontAlgn="auto">
              <a:lnSpc>
                <a:spcPts val="508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不完全统计</a:t>
            </a:r>
          </a:p>
          <a:p>
            <a:pPr lvl="0" algn="ctr" fontAlgn="auto">
              <a:lnSpc>
                <a:spcPts val="508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义桥人均商业面积不足1㎡</a:t>
            </a:r>
          </a:p>
          <a:p>
            <a:pPr lvl="0" algn="ctr"/>
            <a:r>
              <a:rPr lang="zh-CN" altLang="en-US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义桥星天地无对手</a:t>
            </a:r>
            <a:endParaRPr lang="zh-CN" altLang="en-US" sz="305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pic>
        <p:nvPicPr>
          <p:cNvPr id="81924" name="图片 819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0" y="2434590"/>
            <a:ext cx="5802630" cy="420116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8853" name="图片 788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65" y="2440305"/>
            <a:ext cx="4621530" cy="427736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60880" y="234315"/>
            <a:ext cx="8878570" cy="215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在义桥、闻堰，</a:t>
            </a:r>
          </a:p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超600家企业，超10万购买大军，</a:t>
            </a:r>
          </a:p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只为等待义桥星天地。</a:t>
            </a:r>
            <a:endParaRPr lang="zh-CN" altLang="en-US" sz="4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2889" name="图片 122888" descr="middle_204505_10241371041105278_39b6875ac8bccc15b0a634eb6b0b347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05" y="2605405"/>
            <a:ext cx="10801350" cy="391096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矩形 136195"/>
          <p:cNvSpPr/>
          <p:nvPr/>
        </p:nvSpPr>
        <p:spPr>
          <a:xfrm>
            <a:off x="1088390" y="2056765"/>
            <a:ext cx="5387975" cy="218249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3600" b="1" dirty="0">
                <a:solidFill>
                  <a:srgbClr val="FF0000"/>
                </a:solidFill>
                <a:latin typeface="微软雅黑" charset="0"/>
                <a:ea typeface="微软雅黑" charset="0"/>
                <a:sym typeface="Calibri" pitchFamily="34" charset="0"/>
              </a:rPr>
              <a:t>更可况未来</a:t>
            </a:r>
          </a:p>
          <a:p>
            <a:pPr lvl="0" algn="l"/>
            <a:r>
              <a:rPr lang="zh-CN" altLang="en-US" sz="3600" b="1" dirty="0">
                <a:solidFill>
                  <a:srgbClr val="FF0000"/>
                </a:solidFill>
                <a:latin typeface="微软雅黑" charset="0"/>
                <a:ea typeface="微软雅黑" charset="0"/>
                <a:sym typeface="Calibri" pitchFamily="34" charset="0"/>
              </a:rPr>
              <a:t>预计每年1-2万</a:t>
            </a:r>
            <a:r>
              <a:rPr lang="en-US" altLang="zh-CN" sz="3600" b="1" baseline="30000" dirty="0">
                <a:solidFill>
                  <a:srgbClr val="FF0000"/>
                </a:solidFill>
                <a:uFillTx/>
                <a:latin typeface="微软雅黑" charset="0"/>
                <a:ea typeface="微软雅黑" charset="0"/>
                <a:sym typeface="Calibri" pitchFamily="34" charset="0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微软雅黑" charset="0"/>
                <a:ea typeface="微软雅黑" charset="0"/>
                <a:sym typeface="Calibri" pitchFamily="34" charset="0"/>
              </a:rPr>
              <a:t>净</a:t>
            </a:r>
          </a:p>
          <a:p>
            <a:pPr lvl="0" algn="l"/>
            <a:r>
              <a:rPr lang="zh-CN" altLang="en-US" sz="3600" b="1" dirty="0">
                <a:solidFill>
                  <a:srgbClr val="FF0000"/>
                </a:solidFill>
                <a:latin typeface="微软雅黑" charset="0"/>
                <a:ea typeface="微软雅黑" charset="0"/>
                <a:sym typeface="Calibri" pitchFamily="34" charset="0"/>
              </a:rPr>
              <a:t>人口的涌入量</a:t>
            </a:r>
          </a:p>
          <a:p>
            <a:pPr lvl="0"/>
            <a:endParaRPr lang="zh-CN" altLang="en-US" sz="2665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1570355"/>
            <a:ext cx="5556885" cy="4159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矩形 138241"/>
          <p:cNvSpPr/>
          <p:nvPr/>
        </p:nvSpPr>
        <p:spPr>
          <a:xfrm>
            <a:off x="1088293" y="1782851"/>
            <a:ext cx="4320274" cy="236918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/>
            <a:r>
              <a: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义桥星天地</a:t>
            </a:r>
          </a:p>
          <a:p>
            <a:pPr lvl="0"/>
            <a:r>
              <a:rPr lang="zh-CN" altLang="en-US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利用核心商圈消费人群、核心商圈消费</a:t>
            </a:r>
            <a:r>
              <a:rPr lang="zh-CN" altLang="en-US" sz="2665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力判断</a:t>
            </a:r>
            <a:r>
              <a:rPr lang="zh-CN" altLang="en-US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，</a:t>
            </a:r>
          </a:p>
          <a:p>
            <a:pPr lvl="0"/>
            <a:r>
              <a:rPr lang="zh-CN" altLang="en-US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以</a:t>
            </a:r>
            <a:r>
              <a:rPr lang="en-US" altLang="zh-CN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5</a:t>
            </a:r>
            <a:r>
              <a:rPr lang="zh-CN" altLang="en-US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年、</a:t>
            </a:r>
            <a:r>
              <a:rPr lang="en-US" altLang="zh-CN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10</a:t>
            </a:r>
            <a:r>
              <a:rPr lang="zh-CN" altLang="en-US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年、</a:t>
            </a:r>
            <a:r>
              <a:rPr lang="en-US" altLang="zh-CN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30</a:t>
            </a:r>
            <a:r>
              <a:rPr lang="zh-CN" altLang="en-US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年三大节点制定了详尽商业经营方案</a:t>
            </a:r>
          </a:p>
        </p:txBody>
      </p:sp>
      <p:pic>
        <p:nvPicPr>
          <p:cNvPr id="157699" name="图片 157698" descr="010"/>
          <p:cNvPicPr>
            <a:picLocks noChangeAspect="1"/>
          </p:cNvPicPr>
          <p:nvPr/>
        </p:nvPicPr>
        <p:blipFill>
          <a:blip r:embed="rId2">
            <a:lum bright="-12000" contrast="23999"/>
          </a:blip>
          <a:stretch>
            <a:fillRect/>
          </a:stretch>
        </p:blipFill>
        <p:spPr>
          <a:xfrm>
            <a:off x="6344285" y="1179195"/>
            <a:ext cx="5023485" cy="435927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15769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8244" name="内容占位符 138243" descr="0710490228"/>
          <p:cNvPicPr>
            <a:picLocks noGrp="1" noChangeAspect="1"/>
          </p:cNvPicPr>
          <p:nvPr>
            <p:ph idx="1"/>
          </p:nvPr>
        </p:nvPicPr>
        <p:blipFill>
          <a:blip r:embed="rId2"/>
          <a:srcRect t="3561"/>
          <a:stretch>
            <a:fillRect/>
          </a:stretch>
        </p:blipFill>
        <p:spPr>
          <a:xfrm>
            <a:off x="6604000" y="713105"/>
            <a:ext cx="4606290" cy="549783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38242" name="矩形 138241"/>
          <p:cNvSpPr/>
          <p:nvPr/>
        </p:nvSpPr>
        <p:spPr>
          <a:xfrm>
            <a:off x="1088293" y="1782851"/>
            <a:ext cx="4320274" cy="257238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/>
            <a:r>
              <a: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义桥星天地</a:t>
            </a:r>
          </a:p>
          <a:p>
            <a:pPr lvl="0"/>
            <a:r>
              <a:rPr lang="zh-CN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无竞争对手</a:t>
            </a:r>
          </a:p>
          <a:p>
            <a:pPr lvl="0"/>
            <a:r>
              <a:rPr lang="zh-CN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人气暴涨涌入</a:t>
            </a:r>
          </a:p>
          <a:p>
            <a:pPr lvl="0"/>
            <a:r>
              <a:rPr lang="zh-CN" sz="26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完整规划格局</a:t>
            </a:r>
          </a:p>
          <a:p>
            <a:pPr lvl="0"/>
            <a:r>
              <a: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率先分享未来红利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文本占位符 80899"/>
          <p:cNvSpPr>
            <a:spLocks noGrp="1"/>
          </p:cNvSpPr>
          <p:nvPr/>
        </p:nvSpPr>
        <p:spPr>
          <a:xfrm>
            <a:off x="5275580" y="2551430"/>
            <a:ext cx="6591300" cy="14795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123569" tIns="61784" rIns="123569" bIns="61784" anchor="t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ea typeface="微软雅黑" pitchFamily="34" charset="-122"/>
              </a:rPr>
              <a:t>商机已显，</a:t>
            </a: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招商进度迅猛。</a:t>
            </a:r>
          </a:p>
          <a:p>
            <a:pPr algn="r">
              <a:lnSpc>
                <a:spcPct val="90000"/>
              </a:lnSpc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（招商篇）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文本占位符 80899"/>
          <p:cNvSpPr>
            <a:spLocks noGrp="1"/>
          </p:cNvSpPr>
          <p:nvPr/>
        </p:nvSpPr>
        <p:spPr>
          <a:xfrm>
            <a:off x="3534770" y="2524836"/>
            <a:ext cx="8332110" cy="1506144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123569" tIns="61784" rIns="123569" bIns="61784" anchor="t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ea typeface="微软雅黑" pitchFamily="34" charset="-122"/>
              </a:rPr>
              <a:t>义桥商业现状</a:t>
            </a: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，星天地填补空白</a:t>
            </a:r>
            <a:r>
              <a:rPr lang="zh-CN" altLang="en-US" sz="4400" b="1" dirty="0" smtClean="0">
                <a:solidFill>
                  <a:srgbClr val="FF0000"/>
                </a:solidFill>
                <a:ea typeface="微软雅黑" pitchFamily="34" charset="-122"/>
              </a:rPr>
              <a:t>。</a:t>
            </a:r>
            <a:endParaRPr lang="zh-CN" altLang="en-US" sz="4400" b="1" dirty="0">
              <a:solidFill>
                <a:srgbClr val="FF0000"/>
              </a:solidFill>
              <a:ea typeface="微软雅黑" pitchFamily="34" charset="-122"/>
            </a:endParaRPr>
          </a:p>
          <a:p>
            <a:pPr algn="r">
              <a:lnSpc>
                <a:spcPct val="90000"/>
              </a:lnSpc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（供给篇</a:t>
            </a:r>
            <a:r>
              <a:rPr lang="zh-CN" altLang="en-US" sz="4400" b="1" dirty="0" smtClean="0">
                <a:solidFill>
                  <a:srgbClr val="FF0000"/>
                </a:solidFill>
                <a:ea typeface="微软雅黑" pitchFamily="34" charset="-122"/>
              </a:rPr>
              <a:t>）</a:t>
            </a:r>
            <a:endParaRPr lang="en-US" altLang="zh-CN" sz="4400" b="1" dirty="0" smtClean="0">
              <a:solidFill>
                <a:srgbClr val="FF0000"/>
              </a:solidFill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60880" y="234315"/>
            <a:ext cx="8878570" cy="215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在义桥，</a:t>
            </a:r>
          </a:p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你是选择，业态紊乱</a:t>
            </a:r>
          </a:p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反复招商的街铺？</a:t>
            </a:r>
            <a:endParaRPr lang="zh-CN" altLang="en-US" sz="4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t="16684" b="12437"/>
          <a:stretch>
            <a:fillRect/>
          </a:stretch>
        </p:blipFill>
        <p:spPr>
          <a:xfrm>
            <a:off x="931545" y="2751455"/>
            <a:ext cx="5497830" cy="3348355"/>
          </a:xfrm>
          <a:prstGeom prst="rect">
            <a:avLst/>
          </a:prstGeom>
        </p:spPr>
      </p:pic>
      <p:pic>
        <p:nvPicPr>
          <p:cNvPr id="6" name="图片 5" descr="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2693670"/>
            <a:ext cx="4659630" cy="1745615"/>
          </a:xfrm>
          <a:prstGeom prst="rect">
            <a:avLst/>
          </a:prstGeom>
        </p:spPr>
      </p:pic>
      <p:pic>
        <p:nvPicPr>
          <p:cNvPr id="7" name="图片 6" descr="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665" y="4622165"/>
            <a:ext cx="4678680" cy="14833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60880" y="234315"/>
            <a:ext cx="8878570" cy="1479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还是选择统一招商</a:t>
            </a:r>
          </a:p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统一定位的义桥星天地？</a:t>
            </a:r>
            <a:endParaRPr lang="zh-CN" altLang="en-US" sz="4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602" name="文本占位符 717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320" y="1825625"/>
            <a:ext cx="8594725" cy="435165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3920" y="1721485"/>
            <a:ext cx="10484224" cy="3184899"/>
          </a:xfrm>
        </p:spPr>
        <p:txBody>
          <a:bodyPr>
            <a:normAutofit/>
          </a:bodyPr>
          <a:lstStyle/>
          <a:p>
            <a:pPr algn="ctr"/>
            <a:r>
              <a:rPr 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它们的入驻故事，</a:t>
            </a:r>
            <a:br>
              <a:rPr 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</a:br>
            <a:r>
              <a:rPr 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或许会给你更好的启发</a:t>
            </a:r>
            <a:endParaRPr lang="en-US" altLang="zh-CN" b="1" dirty="0" smtClean="0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899160" y="2894965"/>
            <a:ext cx="10484485" cy="883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品牌故事之</a:t>
            </a:r>
            <a:r>
              <a:rPr lang="zh-CN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时代院线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矩形 151555"/>
          <p:cNvSpPr/>
          <p:nvPr/>
        </p:nvSpPr>
        <p:spPr>
          <a:xfrm>
            <a:off x="665360" y="2041431"/>
            <a:ext cx="11210290" cy="22148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algn="ctr"/>
            <a:r>
              <a:rPr lang="zh-CN" alt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从车马劳顿</a:t>
            </a:r>
            <a:r>
              <a:rPr lang="en-US" altLang="zh-CN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——</a:t>
            </a:r>
            <a:br>
              <a:rPr lang="en-US" altLang="zh-CN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</a:br>
            <a:r>
              <a:rPr lang="en-US" altLang="zh-CN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超10</a:t>
            </a:r>
            <a:r>
              <a:rPr lang="zh-CN" altLang="en-US" sz="305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万人</a:t>
            </a:r>
            <a:r>
              <a:rPr 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赶赴萧山看一场电影</a:t>
            </a:r>
          </a:p>
          <a:p>
            <a:pPr lvl="0" algn="ctr"/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r>
              <a:rPr lang="zh-CN" altLang="en-US" sz="457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义桥镇的娱乐消费虽强劲，但当前只是空白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矩形 151555"/>
          <p:cNvSpPr/>
          <p:nvPr/>
        </p:nvSpPr>
        <p:spPr>
          <a:xfrm>
            <a:off x="375165" y="2041431"/>
            <a:ext cx="11918647" cy="22036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algn="ctr"/>
            <a:r>
              <a:rPr lang="zh-CN" altLang="en-US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到从家门口就有</a:t>
            </a:r>
            <a:r>
              <a:rPr lang="en-US" alt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——</a:t>
            </a:r>
            <a:br>
              <a:rPr lang="en-US" alt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</a:br>
            <a:r>
              <a:rPr 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奢华的电影院线能实现义</a:t>
            </a:r>
            <a:r>
              <a:rPr lang="zh-CN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桥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文化</a:t>
            </a:r>
            <a:r>
              <a:rPr lang="zh-CN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产业</a:t>
            </a:r>
            <a:r>
              <a:rPr 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升级</a:t>
            </a:r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r>
              <a:rPr lang="zh-CN" altLang="en-US" sz="457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在义桥感受电影世界精粹融汇，势必填补空白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矩形 149507"/>
          <p:cNvSpPr/>
          <p:nvPr/>
        </p:nvSpPr>
        <p:spPr>
          <a:xfrm>
            <a:off x="3801739" y="3724334"/>
            <a:ext cx="5134610" cy="12928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algn="ctr"/>
            <a:r>
              <a:rPr lang="zh-CN" altLang="en-US" sz="381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以“</a:t>
            </a:r>
            <a:r>
              <a:rPr lang="en-US" altLang="zh-CN" sz="381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10</a:t>
            </a:r>
            <a:r>
              <a:rPr lang="zh-CN" altLang="en-US" sz="381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分钟步行半径”</a:t>
            </a:r>
          </a:p>
          <a:p>
            <a:pPr lvl="0" algn="ctr"/>
            <a:r>
              <a:rPr lang="zh-CN" altLang="en-US" sz="381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时代院线，首当其冲。</a:t>
            </a:r>
          </a:p>
        </p:txBody>
      </p:sp>
      <p:sp>
        <p:nvSpPr>
          <p:cNvPr id="149509" name="文本框 149508"/>
          <p:cNvSpPr txBox="1"/>
          <p:nvPr/>
        </p:nvSpPr>
        <p:spPr>
          <a:xfrm>
            <a:off x="1774819" y="1233932"/>
            <a:ext cx="8682889" cy="102362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zh-CN" altLang="en-US" sz="571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车马劳顿</a:t>
            </a:r>
            <a:r>
              <a:rPr lang="en-US" altLang="zh-CN" sz="5715" b="1">
                <a:solidFill>
                  <a:srgbClr val="FF9900"/>
                </a:solidFill>
                <a:latin typeface="微软雅黑" pitchFamily="34" charset="-122"/>
                <a:ea typeface="微软雅黑" pitchFamily="34" charset="-122"/>
              </a:rPr>
              <a:t>PK</a:t>
            </a:r>
            <a:r>
              <a:rPr lang="zh-CN" altLang="en-US" sz="571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轻松步行</a:t>
            </a:r>
          </a:p>
        </p:txBody>
      </p:sp>
      <p:sp>
        <p:nvSpPr>
          <p:cNvPr id="149510" name="下箭头 149509"/>
          <p:cNvSpPr/>
          <p:nvPr/>
        </p:nvSpPr>
        <p:spPr>
          <a:xfrm>
            <a:off x="5066817" y="2675032"/>
            <a:ext cx="1920458" cy="96022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715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899160" y="2894965"/>
            <a:ext cx="10484485" cy="883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b="1" dirty="0">
                <a:solidFill>
                  <a:srgbClr val="FF0000"/>
                </a:solidFill>
                <a:latin typeface="微软雅黑" charset="0"/>
                <a:ea typeface="微软雅黑" charset="0"/>
              </a:rPr>
              <a:t>品牌故事</a:t>
            </a:r>
            <a:r>
              <a:rPr lang="zh-CN" b="1" dirty="0" smtClean="0">
                <a:solidFill>
                  <a:srgbClr val="FF0000"/>
                </a:solidFill>
                <a:latin typeface="微软雅黑" charset="0"/>
                <a:ea typeface="微软雅黑" charset="0"/>
              </a:rPr>
              <a:t>之</a:t>
            </a:r>
            <a:r>
              <a:rPr lang="zh-CN" altLang="en-US" b="1" dirty="0" smtClean="0">
                <a:solidFill>
                  <a:schemeClr val="bg1"/>
                </a:solidFill>
                <a:latin typeface="微软雅黑" charset="0"/>
                <a:ea typeface="微软雅黑" charset="0"/>
              </a:rPr>
              <a:t>肯德基</a:t>
            </a:r>
            <a:endParaRPr lang="zh-CN" b="1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矩形 151555"/>
          <p:cNvSpPr/>
          <p:nvPr/>
        </p:nvSpPr>
        <p:spPr>
          <a:xfrm>
            <a:off x="665360" y="2041431"/>
            <a:ext cx="10673200" cy="31408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义桥人民的期盼成真</a:t>
            </a:r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r>
              <a:rPr lang="zh-CN" altLang="en-US" sz="457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紧跟闻堰镇，</a:t>
            </a:r>
            <a:r>
              <a:rPr lang="en-US" altLang="zh-CN" sz="457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KFC</a:t>
            </a:r>
            <a:r>
              <a:rPr lang="zh-CN" altLang="en-US" sz="457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布局义桥镇透射商机</a:t>
            </a:r>
            <a:endParaRPr lang="en-US" altLang="zh-CN" sz="457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r>
              <a:rPr lang="zh-CN" altLang="en-US" sz="457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消费潜力宣言</a:t>
            </a:r>
            <a:endParaRPr lang="en-US" altLang="zh-CN" sz="457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endParaRPr lang="zh-CN" altLang="en-US" sz="457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矩形 151555"/>
          <p:cNvSpPr/>
          <p:nvPr/>
        </p:nvSpPr>
        <p:spPr>
          <a:xfrm>
            <a:off x="1535945" y="2041431"/>
            <a:ext cx="9571852" cy="22036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algn="ctr"/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星天地的引力波</a:t>
            </a:r>
            <a:r>
              <a:rPr lang="en-US" alt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/>
            </a:r>
            <a:br>
              <a:rPr lang="en-US" altLang="zh-CN" sz="3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</a:b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义桥综合体落地吸引</a:t>
            </a:r>
            <a:r>
              <a:rPr lang="en-US" altLang="zh-CN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KFC</a:t>
            </a:r>
            <a:r>
              <a:rPr lang="zh-CN" altLang="en-US" sz="3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提前布局</a:t>
            </a:r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endParaRPr lang="zh-CN" altLang="en-US" sz="3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lvl="0" algn="ctr"/>
            <a:r>
              <a:rPr lang="zh-CN" altLang="en-US" sz="457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更好的消费环境，更多留驻人流导向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883285" y="289560"/>
            <a:ext cx="10973435" cy="192024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33" name="文本框 1"/>
          <p:cNvSpPr txBox="1"/>
          <p:nvPr/>
        </p:nvSpPr>
        <p:spPr>
          <a:xfrm>
            <a:off x="2267888" y="205982"/>
            <a:ext cx="7802880" cy="270319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不完全统计</a:t>
            </a:r>
          </a:p>
          <a:p>
            <a:pPr lvl="0" algn="ctr"/>
            <a:r>
              <a:rPr 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杭州、萧山综合体商业</a:t>
            </a:r>
            <a:r>
              <a:rPr lang="zh-CN" sz="4000" b="1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供给饱和</a:t>
            </a: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，</a:t>
            </a:r>
          </a:p>
          <a:p>
            <a:pPr lvl="0" algn="ctr"/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仍在圈地画饼！</a:t>
            </a:r>
          </a:p>
          <a:p>
            <a:pPr lvl="0" algn="ctr"/>
            <a:endParaRPr lang="zh-CN" altLang="en-US" sz="4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1960" y="2360930"/>
            <a:ext cx="3240405" cy="3383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charset="0"/>
                <a:ea typeface="微软雅黑" charset="0"/>
              </a:rPr>
              <a:t>2014年杭州市（包括余杭萧山）共出让商业地块89宗、2015年的土地市场更是时不时的火一把，同时看不到的商业项目还在播种、发芽。</a:t>
            </a: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charset="0"/>
                <a:ea typeface="微软雅黑" charset="0"/>
              </a:rPr>
              <a:t>到2016年杭州将有百个商业综合体，而五年内将出现“地铁+商业综合体”的集中爆发。</a:t>
            </a:r>
          </a:p>
        </p:txBody>
      </p:sp>
      <p:pic>
        <p:nvPicPr>
          <p:cNvPr id="76807" name="图片 768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83" y="2453323"/>
            <a:ext cx="4848225" cy="342900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9509" name="文本框 149508"/>
          <p:cNvSpPr txBox="1"/>
          <p:nvPr/>
        </p:nvSpPr>
        <p:spPr>
          <a:xfrm>
            <a:off x="1746244" y="2257552"/>
            <a:ext cx="8682889" cy="320167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zh-CN" sz="571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半年完成</a:t>
            </a:r>
            <a:r>
              <a:rPr lang="en-US" altLang="zh-CN" sz="571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60%</a:t>
            </a:r>
            <a:r>
              <a:rPr lang="zh-CN" altLang="en-US" sz="571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以上招商率，</a:t>
            </a:r>
            <a:r>
              <a:rPr lang="zh-CN" sz="571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这样的品牌故事，</a:t>
            </a:r>
          </a:p>
          <a:p>
            <a:pPr lvl="0" algn="ctr">
              <a:spcBef>
                <a:spcPct val="50000"/>
              </a:spcBef>
            </a:pPr>
            <a:r>
              <a:rPr lang="zh-CN" sz="571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还有很多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文本占位符 80899"/>
          <p:cNvSpPr>
            <a:spLocks noGrp="1"/>
          </p:cNvSpPr>
          <p:nvPr/>
        </p:nvSpPr>
        <p:spPr>
          <a:xfrm>
            <a:off x="5275580" y="2551430"/>
            <a:ext cx="6591300" cy="14795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123569" tIns="61784" rIns="123569" bIns="61784" anchor="t">
            <a:noAutofit/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ea typeface="微软雅黑" pitchFamily="34" charset="-122"/>
              </a:rPr>
              <a:t>招商硕果，</a:t>
            </a: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品牌争相入驻。</a:t>
            </a:r>
          </a:p>
          <a:p>
            <a:pPr algn="r">
              <a:lnSpc>
                <a:spcPct val="90000"/>
              </a:lnSpc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微软雅黑" pitchFamily="34" charset="-122"/>
              </a:rPr>
              <a:t>（成果篇）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245" y="81280"/>
            <a:ext cx="9392920" cy="67252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960" y="-33655"/>
            <a:ext cx="9293225" cy="68510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435" y="47625"/>
            <a:ext cx="9286875" cy="67468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085" y="-64135"/>
            <a:ext cx="9276715" cy="679577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150" y="365125"/>
            <a:ext cx="10515600" cy="1202733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858"/>
            <a:ext cx="5176829" cy="2581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918"/>
          <a:stretch>
            <a:fillRect/>
          </a:stretch>
        </p:blipFill>
        <p:spPr>
          <a:xfrm>
            <a:off x="5176520" y="1553845"/>
            <a:ext cx="7015480" cy="5318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017"/>
          <a:stretch>
            <a:fillRect/>
          </a:stretch>
        </p:blipFill>
        <p:spPr>
          <a:xfrm>
            <a:off x="0" y="4149090"/>
            <a:ext cx="5176520" cy="270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7"/>
            <a:ext cx="4700545" cy="24718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45" y="1690687"/>
            <a:ext cx="7491455" cy="51673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2566"/>
            <a:ext cx="4700545" cy="2695434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152900" cy="22323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690688"/>
            <a:ext cx="8039100" cy="5167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071"/>
            <a:ext cx="4152900" cy="2934929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468762" cy="24536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4297"/>
            <a:ext cx="4468762" cy="27137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63" y="1690688"/>
            <a:ext cx="7723238" cy="5167312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84150" y="365125"/>
            <a:ext cx="10515600" cy="1202733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6140" y="25234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唯独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</a:rPr>
              <a:t>10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万</a:t>
            </a:r>
            <a:r>
              <a:rPr lang="en-US" altLang="zh-CN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ea typeface="微软雅黑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人口的义桥</a:t>
            </a:r>
            <a:b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</a:b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/>
            </a:r>
            <a:b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</a:b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明显有商业升级需求，</a:t>
            </a:r>
            <a:b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</a:b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但商业供给侧非常</a:t>
            </a:r>
            <a:b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</a:b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不   平     衡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/>
            </a:r>
            <a:b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</a:b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34135"/>
            <a:ext cx="5219700" cy="435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4203290" cy="2645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776"/>
          <a:stretch>
            <a:fillRect/>
          </a:stretch>
        </p:blipFill>
        <p:spPr>
          <a:xfrm>
            <a:off x="4203065" y="1691005"/>
            <a:ext cx="7988935" cy="5194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028"/>
            <a:ext cx="4203290" cy="2521972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776"/>
          <a:stretch>
            <a:fillRect/>
          </a:stretch>
        </p:blipFill>
        <p:spPr>
          <a:xfrm>
            <a:off x="0" y="1903730"/>
            <a:ext cx="6616700" cy="4968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835"/>
          <a:stretch>
            <a:fillRect/>
          </a:stretch>
        </p:blipFill>
        <p:spPr>
          <a:xfrm>
            <a:off x="6616700" y="1946910"/>
            <a:ext cx="5575300" cy="493903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852160" cy="51673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882"/>
          <a:stretch>
            <a:fillRect/>
          </a:stretch>
        </p:blipFill>
        <p:spPr>
          <a:xfrm>
            <a:off x="5852160" y="1691005"/>
            <a:ext cx="6339840" cy="518096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02" y="1690688"/>
            <a:ext cx="6752897" cy="5167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439101" cy="51673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096000" cy="51673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6095999" cy="5167312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3" b="10729"/>
          <a:stretch>
            <a:fillRect/>
          </a:stretch>
        </p:blipFill>
        <p:spPr>
          <a:xfrm>
            <a:off x="42545" y="2259965"/>
            <a:ext cx="5959475" cy="4598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2259330"/>
            <a:ext cx="6232525" cy="459867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27305" y="59245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4316547" cy="2676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47" y="1690688"/>
            <a:ext cx="3834225" cy="2676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72" y="1690687"/>
            <a:ext cx="4041228" cy="26763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7048"/>
            <a:ext cx="6101255" cy="24909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85" y="4367047"/>
            <a:ext cx="6094615" cy="2490953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868785" cy="51673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5" y="1690688"/>
            <a:ext cx="6323215" cy="26818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4" y="4372494"/>
            <a:ext cx="6323215" cy="248550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735782" cy="51673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1690688"/>
            <a:ext cx="6456218" cy="2914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1690689"/>
            <a:ext cx="6456218" cy="5167312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150" y="36512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入驻商家展示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" y="1193829"/>
            <a:ext cx="1416629" cy="14348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32" y="1162844"/>
            <a:ext cx="1649829" cy="14348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06" y="1185517"/>
            <a:ext cx="1725184" cy="14515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93" y="1174180"/>
            <a:ext cx="1820490" cy="14122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0" y="1179757"/>
            <a:ext cx="1543030" cy="14348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07" y="4037686"/>
            <a:ext cx="1416629" cy="14348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90" y="1172094"/>
            <a:ext cx="2036610" cy="14515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682" y="1193829"/>
            <a:ext cx="2001317" cy="14348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7" y="2608270"/>
            <a:ext cx="1672574" cy="14348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" y="4026030"/>
            <a:ext cx="1696374" cy="14741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70" y="2605691"/>
            <a:ext cx="1898336" cy="14348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55" y="4081486"/>
            <a:ext cx="1549597" cy="14348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11" y="2623617"/>
            <a:ext cx="1973507" cy="14741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18" y="2586407"/>
            <a:ext cx="1787987" cy="15114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18" y="2623617"/>
            <a:ext cx="1473024" cy="140241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86" y="4019478"/>
            <a:ext cx="1701793" cy="14367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" y="2610722"/>
            <a:ext cx="1549762" cy="140378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0" y="4014510"/>
            <a:ext cx="1989253" cy="14857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40" y="4097811"/>
            <a:ext cx="2438400" cy="14169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21" y="4047389"/>
            <a:ext cx="1499616" cy="146890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" y="5465870"/>
            <a:ext cx="1696374" cy="139212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01" y="5516384"/>
            <a:ext cx="1923915" cy="134161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195" y="5465870"/>
            <a:ext cx="2593805" cy="13755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82" y="5478723"/>
            <a:ext cx="2238881" cy="137927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12" y="3416107"/>
            <a:ext cx="36576" cy="2578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08" y="5474185"/>
            <a:ext cx="1760374" cy="136451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12" y="3416107"/>
            <a:ext cx="36576" cy="257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62" y="5518432"/>
            <a:ext cx="1968988" cy="133956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52" y="2569780"/>
            <a:ext cx="1985748" cy="1498242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2" name="标题 1"/>
          <p:cNvSpPr>
            <a:spLocks noGrp="1"/>
          </p:cNvSpPr>
          <p:nvPr/>
        </p:nvSpPr>
        <p:spPr>
          <a:xfrm>
            <a:off x="-242570" y="194945"/>
            <a:ext cx="10515600" cy="1202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</a:t>
            </a:r>
            <a:r>
              <a:rPr lang="zh-CN" altLang="en-US" sz="4800" b="1" spc="200" dirty="0" smtClean="0">
                <a:solidFill>
                  <a:srgbClr val="FF0000"/>
                </a:solidFill>
                <a:uFillTx/>
                <a:latin typeface="微软雅黑" charset="0"/>
                <a:ea typeface="微软雅黑" charset="0"/>
              </a:rPr>
              <a:t>商家品牌强榜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图片 24582" descr="night crossroad, traffic, ночь, город, движение, силуэты, дорога, перекрёсток, огни, светофоры, траффик">
            <a:hlinkClick r:id="rId2" tooltip="Night crossroad, traffic, ночь, город, движение, силуэты, дорога, перекрёсток, огни, светофоры, траффик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68" y="1371540"/>
            <a:ext cx="4757291" cy="247391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4584" name="图片 24583" descr="night, traffic, bridge, ночь, город, мост, дорога, полоса, движение, скорость, траффик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68" y="4039010"/>
            <a:ext cx="4757291" cy="2209282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4585" name="图片 245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605" y="1504611"/>
            <a:ext cx="5244211" cy="3846964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4586" name="矩形 24585"/>
          <p:cNvSpPr/>
          <p:nvPr/>
        </p:nvSpPr>
        <p:spPr>
          <a:xfrm>
            <a:off x="1157853" y="356872"/>
            <a:ext cx="5152390" cy="6813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义桥</a:t>
            </a:r>
            <a:r>
              <a:rPr lang="en-US" altLang="zh-CN" sz="362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——</a:t>
            </a:r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发达的萧山重镇</a:t>
            </a: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文本框 3"/>
          <p:cNvSpPr txBox="1"/>
          <p:nvPr/>
        </p:nvSpPr>
        <p:spPr>
          <a:xfrm>
            <a:off x="1132764" y="752082"/>
            <a:ext cx="11474024" cy="212365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l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用大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杭州的视野，寻找</a:t>
            </a:r>
            <a:r>
              <a:rPr lang="en-US" altLang="zh-CN" sz="4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10</a:t>
            </a:r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年前的商业机会</a:t>
            </a:r>
          </a:p>
          <a:p>
            <a:pPr lvl="0" algn="l"/>
            <a:r>
              <a:rPr lang="zh-CN" altLang="en-US" sz="4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做义桥星天地的品牌商家</a:t>
            </a:r>
          </a:p>
          <a:p>
            <a:pPr lvl="0" algn="l"/>
            <a:r>
              <a:rPr lang="zh-CN" altLang="en-US" sz="4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机会就在这里！</a:t>
            </a:r>
            <a:endParaRPr lang="zh-CN" altLang="en-US" sz="4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pic>
        <p:nvPicPr>
          <p:cNvPr id="26626" name="文本占位符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80" y="3176905"/>
            <a:ext cx="6675120" cy="3228975"/>
          </a:xfrm>
          <a:ln w="9525">
            <a:noFill/>
            <a:miter/>
          </a:ln>
        </p:spPr>
      </p:pic>
      <p:sp>
        <p:nvSpPr>
          <p:cNvPr id="2" name="文本框 1"/>
          <p:cNvSpPr txBox="1"/>
          <p:nvPr/>
        </p:nvSpPr>
        <p:spPr>
          <a:xfrm>
            <a:off x="7223760" y="3337560"/>
            <a:ext cx="5013960" cy="2873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+</a:t>
            </a:r>
            <a:r>
              <a:rPr lang="zh-CN" altLang="en-US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填补义桥市场空白</a:t>
            </a:r>
          </a:p>
          <a:p>
            <a:r>
              <a:rPr lang="en-US" altLang="zh-CN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+</a:t>
            </a:r>
            <a:r>
              <a:rPr lang="zh-CN" altLang="en-US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超低人均商业占有率</a:t>
            </a:r>
          </a:p>
          <a:p>
            <a:r>
              <a:rPr lang="en-US" altLang="zh-CN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+</a:t>
            </a:r>
            <a:r>
              <a:rPr lang="zh-CN" altLang="en-US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统一运营招商定位</a:t>
            </a:r>
          </a:p>
          <a:p>
            <a:r>
              <a:rPr lang="en-US" altLang="zh-CN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+</a:t>
            </a:r>
            <a:r>
              <a:rPr lang="zh-CN" altLang="en-US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高成功招商入驻率</a:t>
            </a:r>
          </a:p>
          <a:p>
            <a:r>
              <a:rPr lang="en-US" altLang="zh-CN" sz="3600" b="1">
                <a:solidFill>
                  <a:schemeClr val="bg1"/>
                </a:solidFill>
                <a:latin typeface="微软雅黑" charset="0"/>
                <a:ea typeface="微软雅黑" charset="0"/>
              </a:rPr>
              <a:t>+......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标题 98307"/>
          <p:cNvSpPr>
            <a:spLocks noGrp="1"/>
          </p:cNvSpPr>
          <p:nvPr>
            <p:ph type="title"/>
          </p:nvPr>
        </p:nvSpPr>
        <p:spPr>
          <a:xfrm>
            <a:off x="1606284" y="5232206"/>
            <a:ext cx="9879017" cy="1143202"/>
          </a:xfrm>
        </p:spPr>
        <p:txBody>
          <a:bodyPr vert="horz" wrap="square" lIns="101908" tIns="50953" rIns="101908" bIns="50953" anchor="ctr"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419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我们分羹市场</a:t>
            </a:r>
            <a:r>
              <a:rPr lang="zh-CN" altLang="en-US" sz="419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，您们</a:t>
            </a:r>
            <a:r>
              <a:rPr lang="zh-CN" altLang="en-US" sz="419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，分</a:t>
            </a:r>
            <a:r>
              <a:rPr lang="zh-CN" altLang="en-US" sz="419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羹财富</a:t>
            </a:r>
            <a:r>
              <a:rPr lang="zh-CN" altLang="en-US" sz="419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！</a:t>
            </a:r>
            <a:endParaRPr lang="zh-CN" altLang="en-US" sz="419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pic>
        <p:nvPicPr>
          <p:cNvPr id="98309" name="图片 98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86" y="1028277"/>
            <a:ext cx="7530614" cy="3973987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/>
          <p:nvPr/>
        </p:nvSpPr>
        <p:spPr>
          <a:xfrm>
            <a:off x="607422" y="2557082"/>
            <a:ext cx="10973829" cy="149887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/>
            <a:r>
              <a:rPr lang="zh-CN" altLang="en-US" sz="457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春天里的商机，您看到了吗？</a:t>
            </a:r>
            <a:endParaRPr lang="en-US" altLang="zh-CN" sz="457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algn="ctr"/>
            <a:r>
              <a:rPr lang="zh-CN" altLang="en-US" sz="457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感谢</a:t>
            </a:r>
            <a:r>
              <a:rPr lang="zh-CN" altLang="en-US" sz="457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各位嘉宾的耐心聆听！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38" y="1301980"/>
            <a:ext cx="4870705" cy="3340386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6805" name="图片 768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144" y="981400"/>
            <a:ext cx="5461963" cy="2241038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6807" name="图片 768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08" y="3222438"/>
            <a:ext cx="4618172" cy="326629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76808" name="矩形 76807"/>
          <p:cNvSpPr/>
          <p:nvPr/>
        </p:nvSpPr>
        <p:spPr>
          <a:xfrm>
            <a:off x="1157853" y="356872"/>
            <a:ext cx="5612130" cy="6813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义桥</a:t>
            </a:r>
            <a:r>
              <a:rPr lang="en-US" altLang="zh-CN" sz="362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——</a:t>
            </a:r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私企云集的财富地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矩形 78851"/>
          <p:cNvSpPr/>
          <p:nvPr/>
        </p:nvSpPr>
        <p:spPr>
          <a:xfrm>
            <a:off x="1157853" y="356872"/>
            <a:ext cx="4232910" cy="6813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义桥</a:t>
            </a:r>
            <a:r>
              <a:rPr lang="en-US" altLang="zh-CN" sz="362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——</a:t>
            </a:r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滚滚的人流</a:t>
            </a:r>
          </a:p>
        </p:txBody>
      </p:sp>
      <p:pic>
        <p:nvPicPr>
          <p:cNvPr id="78853" name="图片 788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260" y="1714802"/>
            <a:ext cx="3978524" cy="3682138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8854" name="图片 788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53" y="1714802"/>
            <a:ext cx="4460906" cy="459549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矩形 79875"/>
          <p:cNvSpPr/>
          <p:nvPr/>
        </p:nvSpPr>
        <p:spPr>
          <a:xfrm>
            <a:off x="1157853" y="356872"/>
            <a:ext cx="4692650" cy="6813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义桥</a:t>
            </a:r>
            <a:r>
              <a:rPr lang="en-US" altLang="zh-CN" sz="362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——</a:t>
            </a:r>
            <a:r>
              <a:rPr lang="zh-CN" altLang="en-US" sz="362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  <a:sym typeface="Calibri" pitchFamily="34" charset="0"/>
              </a:rPr>
              <a:t>城市黄金要道</a:t>
            </a:r>
          </a:p>
        </p:txBody>
      </p:sp>
      <p:sp>
        <p:nvSpPr>
          <p:cNvPr id="79878" name="文本框 79877"/>
          <p:cNvSpPr txBox="1"/>
          <p:nvPr/>
        </p:nvSpPr>
        <p:spPr>
          <a:xfrm>
            <a:off x="8017063" y="1920458"/>
            <a:ext cx="3567213" cy="40290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86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</a:rPr>
              <a:t>义桥大桥、虎油</a:t>
            </a:r>
            <a:r>
              <a:rPr lang="en-US" altLang="zh-CN" sz="286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</a:rPr>
              <a:t>——</a:t>
            </a:r>
            <a:r>
              <a:rPr lang="zh-CN" altLang="en-US" sz="2475" b="1" dirty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路贯通义桥镇最繁华</a:t>
            </a:r>
          </a:p>
          <a:p>
            <a:pPr lvl="0">
              <a:spcBef>
                <a:spcPct val="50000"/>
              </a:spcBef>
            </a:pPr>
            <a:r>
              <a:rPr lang="zh-CN" altLang="en-US" sz="286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</a:rPr>
              <a:t>四季大道</a:t>
            </a:r>
            <a:r>
              <a:rPr lang="en-US" altLang="zh-CN" sz="286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</a:rPr>
              <a:t>——</a:t>
            </a:r>
            <a:r>
              <a:rPr lang="zh-CN" altLang="en-US" sz="2475" b="1" dirty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与萧山自由切换</a:t>
            </a:r>
          </a:p>
          <a:p>
            <a:pPr lvl="0">
              <a:spcBef>
                <a:spcPct val="50000"/>
              </a:spcBef>
            </a:pPr>
            <a:r>
              <a:rPr lang="zh-CN" altLang="en-US" sz="2860" b="1" dirty="0">
                <a:solidFill>
                  <a:srgbClr val="FF0000"/>
                </a:solidFill>
                <a:latin typeface="Calibri" pitchFamily="34" charset="0"/>
                <a:ea typeface="微软雅黑" pitchFamily="34" charset="-122"/>
              </a:rPr>
              <a:t>绕城高速义桥口</a:t>
            </a:r>
            <a:r>
              <a:rPr lang="en-US" altLang="zh-CN" sz="2860" b="1">
                <a:solidFill>
                  <a:srgbClr val="FF0000"/>
                </a:solidFill>
                <a:latin typeface="Calibri" pitchFamily="34" charset="0"/>
                <a:ea typeface="微软雅黑" pitchFamily="34" charset="-122"/>
              </a:rPr>
              <a:t>——</a:t>
            </a:r>
            <a:r>
              <a:rPr lang="zh-CN" altLang="en-US" sz="2475" b="1" dirty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杭州主城半小时片刻抵达，无缝对接</a:t>
            </a:r>
          </a:p>
          <a:p>
            <a:pPr lvl="0">
              <a:spcBef>
                <a:spcPct val="50000"/>
              </a:spcBef>
            </a:pPr>
            <a:endParaRPr lang="zh-CN" altLang="en-US" sz="2860" b="1" dirty="0">
              <a:solidFill>
                <a:srgbClr val="FF0000"/>
              </a:solidFill>
              <a:latin typeface="Calibri" pitchFamily="34" charset="0"/>
              <a:ea typeface="微软雅黑" pitchFamily="34" charset="-122"/>
            </a:endParaRPr>
          </a:p>
        </p:txBody>
      </p:sp>
      <p:pic>
        <p:nvPicPr>
          <p:cNvPr id="79879" name="图片 798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90" y="1714802"/>
            <a:ext cx="6995305" cy="4374713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732</Words>
  <Application>WPS 演示</Application>
  <PresentationFormat>自定义</PresentationFormat>
  <Paragraphs>123</Paragraphs>
  <Slides>62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3" baseType="lpstr">
      <vt:lpstr>Office 主题</vt:lpstr>
      <vt:lpstr>幻灯片 1</vt:lpstr>
      <vt:lpstr>       任性春雨贵如油，义桥最美四月天  春天里寻找——商机 </vt:lpstr>
      <vt:lpstr>幻灯片 3</vt:lpstr>
      <vt:lpstr>幻灯片 4</vt:lpstr>
      <vt:lpstr>唯独10万+人口的义桥  明显有商业升级需求， 但商业供给侧非常 不   平     衡 </vt:lpstr>
      <vt:lpstr>幻灯片 6</vt:lpstr>
      <vt:lpstr>幻灯片 7</vt:lpstr>
      <vt:lpstr>幻灯片 8</vt:lpstr>
      <vt:lpstr>幻灯片 9</vt:lpstr>
      <vt:lpstr>幻灯片 10</vt:lpstr>
      <vt:lpstr>义桥星天地 一站式购物综合体应运而生 将真正改变滨江南的商业格局</vt:lpstr>
      <vt:lpstr>10年前，你或许会 毫不犹豫 选择义桥商贸城</vt:lpstr>
      <vt:lpstr>今日看来，无统一招商、物管、停车场、商业广场......</vt:lpstr>
      <vt:lpstr>幻灯片 14</vt:lpstr>
      <vt:lpstr>义桥城市客厅 电影、超市、KTV、餐饮、健身、童玩、教育、医疗、电玩应有尽有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它们的入驻故事， 或许会给你更好的启发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                入驻商家展示</vt:lpstr>
      <vt:lpstr>幻灯片 47</vt:lpstr>
      <vt:lpstr>幻灯片 48</vt:lpstr>
      <vt:lpstr>                入驻商家展示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我们分羹市场，您们，分羹财富！</vt:lpstr>
      <vt:lpstr>幻灯片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Lenovo</cp:lastModifiedBy>
  <cp:revision>26</cp:revision>
  <dcterms:created xsi:type="dcterms:W3CDTF">2016-04-20T03:45:00Z</dcterms:created>
  <dcterms:modified xsi:type="dcterms:W3CDTF">2016-04-22T13:26:12Z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